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42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41.xml" ContentType="application/vnd.openxmlformats-officedocument.presentationml.slide+xml"/>
  <Override PartName="/ppt/slides/slide23.xml" ContentType="application/vnd.openxmlformats-officedocument.presentationml.slide+xml"/>
  <Override PartName="/ppt/slides/slide21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s/slide16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312" r:id="rId4"/>
    <p:sldId id="313" r:id="rId5"/>
    <p:sldId id="314" r:id="rId6"/>
    <p:sldId id="259" r:id="rId7"/>
    <p:sldId id="311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76" r:id="rId29"/>
    <p:sldId id="283" r:id="rId30"/>
    <p:sldId id="284" r:id="rId31"/>
    <p:sldId id="282" r:id="rId32"/>
    <p:sldId id="288" r:id="rId33"/>
    <p:sldId id="290" r:id="rId34"/>
    <p:sldId id="289" r:id="rId35"/>
    <p:sldId id="285" r:id="rId36"/>
    <p:sldId id="286" r:id="rId37"/>
    <p:sldId id="287" r:id="rId38"/>
    <p:sldId id="291" r:id="rId39"/>
    <p:sldId id="292" r:id="rId40"/>
    <p:sldId id="296" r:id="rId41"/>
    <p:sldId id="299" r:id="rId42"/>
    <p:sldId id="297" r:id="rId43"/>
    <p:sldId id="298" r:id="rId44"/>
    <p:sldId id="301" r:id="rId45"/>
    <p:sldId id="302" r:id="rId46"/>
    <p:sldId id="300" r:id="rId47"/>
    <p:sldId id="293" r:id="rId48"/>
    <p:sldId id="294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7E5E-153F-437C-BA9F-92A418A3A42E}" type="datetimeFigureOut">
              <a:rPr lang="hu-HU" smtClean="0"/>
              <a:t>2020. 11. 13.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8631-3E39-4CE2-A329-ECB4E19950A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3058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7E5E-153F-437C-BA9F-92A418A3A42E}" type="datetimeFigureOut">
              <a:rPr lang="hu-HU" smtClean="0"/>
              <a:t>2020. 11. 13.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8631-3E39-4CE2-A329-ECB4E19950A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52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7E5E-153F-437C-BA9F-92A418A3A42E}" type="datetimeFigureOut">
              <a:rPr lang="hu-HU" smtClean="0"/>
              <a:t>2020. 11. 13.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8631-3E39-4CE2-A329-ECB4E19950A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6467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7E5E-153F-437C-BA9F-92A418A3A42E}" type="datetimeFigureOut">
              <a:rPr lang="hu-HU" smtClean="0"/>
              <a:t>2020. 11. 13.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8631-3E39-4CE2-A329-ECB4E19950A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214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7E5E-153F-437C-BA9F-92A418A3A42E}" type="datetimeFigureOut">
              <a:rPr lang="hu-HU" smtClean="0"/>
              <a:t>2020. 11. 13.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8631-3E39-4CE2-A329-ECB4E19950A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19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7E5E-153F-437C-BA9F-92A418A3A42E}" type="datetimeFigureOut">
              <a:rPr lang="hu-HU" smtClean="0"/>
              <a:t>2020. 11. 13.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8631-3E39-4CE2-A329-ECB4E19950A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3861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7E5E-153F-437C-BA9F-92A418A3A42E}" type="datetimeFigureOut">
              <a:rPr lang="hu-HU" smtClean="0"/>
              <a:t>2020. 11. 13.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8631-3E39-4CE2-A329-ECB4E19950A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0405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7E5E-153F-437C-BA9F-92A418A3A42E}" type="datetimeFigureOut">
              <a:rPr lang="hu-HU" smtClean="0"/>
              <a:t>2020. 11. 13.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8631-3E39-4CE2-A329-ECB4E19950A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6403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7E5E-153F-437C-BA9F-92A418A3A42E}" type="datetimeFigureOut">
              <a:rPr lang="hu-HU" smtClean="0"/>
              <a:t>2020. 11. 13.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8631-3E39-4CE2-A329-ECB4E19950A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994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7E5E-153F-437C-BA9F-92A418A3A42E}" type="datetimeFigureOut">
              <a:rPr lang="hu-HU" smtClean="0"/>
              <a:t>2020. 11. 13.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8631-3E39-4CE2-A329-ECB4E19950A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3849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7E5E-153F-437C-BA9F-92A418A3A42E}" type="datetimeFigureOut">
              <a:rPr lang="hu-HU" smtClean="0"/>
              <a:t>2020. 11. 13.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8631-3E39-4CE2-A329-ECB4E19950A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535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97E5E-153F-437C-BA9F-92A418A3A42E}" type="datetimeFigureOut">
              <a:rPr lang="hu-HU" smtClean="0"/>
              <a:t>2020. 11. 13.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F8631-3E39-4CE2-A329-ECB4E19950A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669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u.wikipedia.org/wiki/Differenci%C3%A1lg%C3%A9p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4094530"/>
          </a:xfrm>
        </p:spPr>
        <p:txBody>
          <a:bodyPr>
            <a:normAutofit/>
          </a:bodyPr>
          <a:lstStyle/>
          <a:p>
            <a:r>
              <a:rPr lang="hu-HU" sz="2700" dirty="0" smtClean="0"/>
              <a:t>2.2 Az </a:t>
            </a:r>
            <a:r>
              <a:rPr lang="hu-HU" sz="2700" dirty="0"/>
              <a:t>informatika fejlődéstörténetének  fontosabb  lépései. Az elektronikus  eszközök, a számítógép generációk: A számítógépgenerációk technikai újdonságai és jellemző paraméterei. Néhány kiemelkedő személy az informatika történetében. A perifériák fejlődése. Az alkalmazástípusok kialakulása és fejlődése.</a:t>
            </a:r>
            <a:r>
              <a:rPr lang="hu-HU" dirty="0"/>
              <a:t/>
            </a:r>
            <a:br>
              <a:rPr lang="hu-HU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4709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23433" y="279400"/>
            <a:ext cx="7704667" cy="1168400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>Az ENIAC működés közben (1946-55)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1026" name="Picture 2" descr="https://upload.wikimedia.org/wikipedia/commons/thumb/4/4e/Eniac.jpg/1024px-Enia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1" y="1447800"/>
            <a:ext cx="7171266" cy="481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62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09133" y="203199"/>
            <a:ext cx="7704667" cy="1346201"/>
          </a:xfrm>
        </p:spPr>
        <p:txBody>
          <a:bodyPr/>
          <a:lstStyle/>
          <a:p>
            <a:r>
              <a:rPr lang="hu-HU" dirty="0" smtClean="0"/>
              <a:t>A 2. generáció (1958-1965)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82133" y="1942707"/>
            <a:ext cx="7704667" cy="4094816"/>
          </a:xfrm>
        </p:spPr>
        <p:txBody>
          <a:bodyPr>
            <a:normAutofit fontScale="92500" lnSpcReduction="10000"/>
          </a:bodyPr>
          <a:lstStyle/>
          <a:p>
            <a:r>
              <a:rPr lang="hu-HU" dirty="0" smtClean="0"/>
              <a:t>Megjelenik a félvezető (tranzisztor) alkalmazása</a:t>
            </a:r>
          </a:p>
          <a:p>
            <a:r>
              <a:rPr lang="hu-HU" dirty="0" smtClean="0"/>
              <a:t>Üzembiztosabb, kisebb méret</a:t>
            </a:r>
          </a:p>
          <a:p>
            <a:r>
              <a:rPr lang="hu-HU" dirty="0" smtClean="0"/>
              <a:t>Kisebb energia felhasználás, mint az elektroncsőnél</a:t>
            </a:r>
          </a:p>
          <a:p>
            <a:r>
              <a:rPr lang="hu-HU" dirty="0" smtClean="0"/>
              <a:t>Ferritgyűrűs memória</a:t>
            </a:r>
          </a:p>
          <a:p>
            <a:r>
              <a:rPr lang="hu-HU" dirty="0" smtClean="0"/>
              <a:t>Háttértárként megjelenik a mágneslemez, mágnesszalag</a:t>
            </a:r>
          </a:p>
          <a:p>
            <a:r>
              <a:rPr lang="hu-HU" dirty="0" smtClean="0"/>
              <a:t>Megjelennek a magas szintű programozási nyelvek (1957-Fortran )</a:t>
            </a:r>
          </a:p>
          <a:p>
            <a:r>
              <a:rPr lang="hu-HU" dirty="0" smtClean="0"/>
              <a:t>Már nem egyedi gépek készülnek</a:t>
            </a:r>
            <a:r>
              <a:rPr lang="hu-HU" dirty="0" smtClean="0">
                <a:sym typeface="Wingdings" panose="05000000000000000000" pitchFamily="2" charset="2"/>
              </a:rPr>
              <a:t> gépcsaládok, azonos felépítésű, eltérő teljesítményű gépek</a:t>
            </a:r>
            <a:endParaRPr lang="hu-HU" dirty="0" smtClean="0"/>
          </a:p>
          <a:p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6272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25820" y="263314"/>
            <a:ext cx="7704667" cy="923131"/>
          </a:xfrm>
        </p:spPr>
        <p:txBody>
          <a:bodyPr/>
          <a:lstStyle/>
          <a:p>
            <a:r>
              <a:rPr lang="hu-HU" dirty="0" smtClean="0"/>
              <a:t>A 2. generációs számítógép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2050" name="Picture 2" descr="http://www.tferi.hu/konyv5/ibm70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064" y="1372253"/>
            <a:ext cx="7266180" cy="477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53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34533" y="520699"/>
            <a:ext cx="7704667" cy="889001"/>
          </a:xfrm>
        </p:spPr>
        <p:txBody>
          <a:bodyPr/>
          <a:lstStyle/>
          <a:p>
            <a:r>
              <a:rPr lang="hu-HU" dirty="0" smtClean="0"/>
              <a:t>A 3. generáció (1965-1971)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007533" y="1600200"/>
            <a:ext cx="7704667" cy="4445000"/>
          </a:xfrm>
        </p:spPr>
        <p:txBody>
          <a:bodyPr/>
          <a:lstStyle/>
          <a:p>
            <a:r>
              <a:rPr lang="hu-HU" dirty="0" smtClean="0"/>
              <a:t>Integrált áramköröket használnak (IC)</a:t>
            </a:r>
            <a:r>
              <a:rPr lang="hu-HU" dirty="0" smtClean="0">
                <a:sym typeface="Wingdings" panose="05000000000000000000" pitchFamily="2" charset="2"/>
              </a:rPr>
              <a:t>több elektronikai egység (tranzisztor) egybeépítve, kicsinyítve</a:t>
            </a:r>
          </a:p>
          <a:p>
            <a:r>
              <a:rPr lang="hu-HU" dirty="0" smtClean="0">
                <a:sym typeface="Wingdings" panose="05000000000000000000" pitchFamily="2" charset="2"/>
              </a:rPr>
              <a:t>Az IC alkalmazása radikálisan csökkenti a méretet és energiafogyasztását.</a:t>
            </a:r>
          </a:p>
          <a:p>
            <a:r>
              <a:rPr lang="hu-HU" dirty="0" smtClean="0">
                <a:sym typeface="Wingdings" panose="05000000000000000000" pitchFamily="2" charset="2"/>
              </a:rPr>
              <a:t>Egyre többféle programozási nyelv jelenik meg </a:t>
            </a:r>
            <a:r>
              <a:rPr lang="hu-HU" dirty="0">
                <a:sym typeface="Wingdings" panose="05000000000000000000" pitchFamily="2" charset="2"/>
              </a:rPr>
              <a:t>(</a:t>
            </a:r>
            <a:r>
              <a:rPr lang="hu-HU" dirty="0" err="1">
                <a:sym typeface="Wingdings" panose="05000000000000000000" pitchFamily="2" charset="2"/>
              </a:rPr>
              <a:t>Cobol</a:t>
            </a:r>
            <a:r>
              <a:rPr lang="hu-HU" dirty="0">
                <a:sym typeface="Wingdings" panose="05000000000000000000" pitchFamily="2" charset="2"/>
              </a:rPr>
              <a:t>, </a:t>
            </a:r>
            <a:r>
              <a:rPr lang="hu-HU" dirty="0" err="1">
                <a:sym typeface="Wingdings" panose="05000000000000000000" pitchFamily="2" charset="2"/>
              </a:rPr>
              <a:t>Algol</a:t>
            </a:r>
            <a:r>
              <a:rPr lang="hu-HU" dirty="0">
                <a:sym typeface="Wingdings" panose="05000000000000000000" pitchFamily="2" charset="2"/>
              </a:rPr>
              <a:t>, BASIC</a:t>
            </a:r>
            <a:r>
              <a:rPr lang="hu-HU" dirty="0" smtClean="0">
                <a:sym typeface="Wingdings" panose="05000000000000000000" pitchFamily="2" charset="2"/>
              </a:rPr>
              <a:t>)</a:t>
            </a:r>
          </a:p>
          <a:p>
            <a:r>
              <a:rPr lang="hu-HU" smtClean="0">
                <a:sym typeface="Wingdings" panose="05000000000000000000" pitchFamily="2" charset="2"/>
              </a:rPr>
              <a:t>Megjelennek </a:t>
            </a:r>
            <a:r>
              <a:rPr lang="hu-HU" dirty="0" smtClean="0">
                <a:sym typeface="Wingdings" panose="05000000000000000000" pitchFamily="2" charset="2"/>
              </a:rPr>
              <a:t>a grafikus monitorok</a:t>
            </a:r>
          </a:p>
          <a:p>
            <a:r>
              <a:rPr lang="hu-HU" dirty="0" smtClean="0">
                <a:sym typeface="Wingdings" panose="05000000000000000000" pitchFamily="2" charset="2"/>
              </a:rPr>
              <a:t>Az operációs rendszerek is megjelennek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6961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99607" y="228599"/>
            <a:ext cx="7704667" cy="1219201"/>
          </a:xfrm>
        </p:spPr>
        <p:txBody>
          <a:bodyPr/>
          <a:lstStyle/>
          <a:p>
            <a:r>
              <a:rPr lang="hu-HU" dirty="0" smtClean="0"/>
              <a:t>Integrált áramkör (IC)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098" name="Picture 2" descr="https://upload.wikimedia.org/wikipedia/commons/a/a9/WM_WM8775SEDS-A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533" y="1295401"/>
            <a:ext cx="6790267" cy="509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23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7233" y="12700"/>
            <a:ext cx="7704667" cy="1358900"/>
          </a:xfrm>
        </p:spPr>
        <p:txBody>
          <a:bodyPr/>
          <a:lstStyle/>
          <a:p>
            <a:r>
              <a:rPr lang="hu-HU" dirty="0" smtClean="0"/>
              <a:t>3. </a:t>
            </a:r>
            <a:r>
              <a:rPr lang="hu-HU" dirty="0"/>
              <a:t>g</a:t>
            </a:r>
            <a:r>
              <a:rPr lang="hu-HU" dirty="0" smtClean="0"/>
              <a:t>enerációs számítógép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074" name="Picture 2" descr="http://users.atw.hu/infoteszt/tananyag/6-osztaly/A%20PC-rol/ibm360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587500"/>
            <a:ext cx="7200900" cy="482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41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48833" y="152399"/>
            <a:ext cx="7704667" cy="1485901"/>
          </a:xfrm>
        </p:spPr>
        <p:txBody>
          <a:bodyPr/>
          <a:lstStyle/>
          <a:p>
            <a:r>
              <a:rPr lang="hu-HU" dirty="0" smtClean="0"/>
              <a:t>4. Generáció (1972-1990)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82133" y="1638300"/>
            <a:ext cx="7704667" cy="4628216"/>
          </a:xfrm>
        </p:spPr>
        <p:txBody>
          <a:bodyPr>
            <a:normAutofit lnSpcReduction="10000"/>
          </a:bodyPr>
          <a:lstStyle/>
          <a:p>
            <a:r>
              <a:rPr lang="hu-HU" dirty="0" smtClean="0"/>
              <a:t>Megjelennek a </a:t>
            </a:r>
            <a:r>
              <a:rPr lang="hu-HU" dirty="0" err="1" smtClean="0"/>
              <a:t>CHIP-ek</a:t>
            </a:r>
            <a:r>
              <a:rPr lang="hu-HU" dirty="0" smtClean="0">
                <a:sym typeface="Wingdings" panose="05000000000000000000" pitchFamily="2" charset="2"/>
              </a:rPr>
              <a:t> egy egységbe épített nagyon sok áramköri elem</a:t>
            </a:r>
          </a:p>
          <a:p>
            <a:r>
              <a:rPr lang="hu-HU" dirty="0" smtClean="0">
                <a:sym typeface="Wingdings" panose="05000000000000000000" pitchFamily="2" charset="2"/>
              </a:rPr>
              <a:t>Megjelenik az első mikroprocesszor (INTEL 4004) 2300 tranzisztorból áll</a:t>
            </a:r>
          </a:p>
          <a:p>
            <a:r>
              <a:rPr lang="hu-HU" dirty="0" smtClean="0">
                <a:sym typeface="Wingdings" panose="05000000000000000000" pitchFamily="2" charset="2"/>
              </a:rPr>
              <a:t>Egyre csökken az előállítási költség személyi használtra is terveznek gépet otthonra (személyi számítógép)</a:t>
            </a:r>
          </a:p>
          <a:p>
            <a:r>
              <a:rPr lang="hu-HU" dirty="0" smtClean="0">
                <a:sym typeface="Wingdings" panose="05000000000000000000" pitchFamily="2" charset="2"/>
              </a:rPr>
              <a:t>Egyre kisebb méret, egyre nagyobb teljesítmény</a:t>
            </a:r>
          </a:p>
          <a:p>
            <a:r>
              <a:rPr lang="hu-HU" dirty="0" smtClean="0">
                <a:sym typeface="Wingdings" panose="05000000000000000000" pitchFamily="2" charset="2"/>
              </a:rPr>
              <a:t>Megjelenik a billentyűzet</a:t>
            </a:r>
          </a:p>
          <a:p>
            <a:r>
              <a:rPr lang="hu-HU" dirty="0" smtClean="0">
                <a:sym typeface="Wingdings" panose="05000000000000000000" pitchFamily="2" charset="2"/>
              </a:rPr>
              <a:t>Létrehozzák az első számítógépek közötti hálózatot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7104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82133" y="431800"/>
            <a:ext cx="7704667" cy="1549400"/>
          </a:xfrm>
        </p:spPr>
        <p:txBody>
          <a:bodyPr/>
          <a:lstStyle/>
          <a:p>
            <a:pPr algn="ctr"/>
            <a:r>
              <a:rPr lang="hu-HU" dirty="0" smtClean="0"/>
              <a:t>Az első mikroprocesszor</a:t>
            </a:r>
            <a:br>
              <a:rPr lang="hu-HU" dirty="0" smtClean="0"/>
            </a:br>
            <a:r>
              <a:rPr lang="hu-HU" dirty="0" smtClean="0"/>
              <a:t> (Intel 4004)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122" name="Picture 2" descr="Intel 40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2009775"/>
            <a:ext cx="3848100" cy="370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75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82133" y="127001"/>
            <a:ext cx="7704667" cy="1981200"/>
          </a:xfrm>
        </p:spPr>
        <p:txBody>
          <a:bodyPr/>
          <a:lstStyle/>
          <a:p>
            <a:pPr algn="ctr"/>
            <a:r>
              <a:rPr lang="hu-HU" dirty="0" smtClean="0"/>
              <a:t>Az első otthonra tervezett gép az </a:t>
            </a:r>
            <a:r>
              <a:rPr lang="hu-HU" dirty="0"/>
              <a:t>A</a:t>
            </a:r>
            <a:r>
              <a:rPr lang="hu-HU" dirty="0" smtClean="0"/>
              <a:t>pple—</a:t>
            </a:r>
            <a:r>
              <a:rPr lang="hu-HU" dirty="0" err="1" smtClean="0"/>
              <a:t>től</a:t>
            </a:r>
            <a:r>
              <a:rPr lang="hu-HU" dirty="0" smtClean="0"/>
              <a:t> (1976)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146" name="Picture 2" descr="Apple I compu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253" y="1841500"/>
            <a:ext cx="6668804" cy="405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60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Az IBM személyi számítógépe-1981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82133" y="2298700"/>
            <a:ext cx="7704667" cy="3701116"/>
          </a:xfrm>
        </p:spPr>
        <p:txBody>
          <a:bodyPr/>
          <a:lstStyle/>
          <a:p>
            <a:r>
              <a:rPr lang="hu-HU" dirty="0" smtClean="0"/>
              <a:t>8 kbyte memória</a:t>
            </a:r>
          </a:p>
          <a:p>
            <a:r>
              <a:rPr lang="hu-HU" dirty="0" smtClean="0"/>
              <a:t>BIOS- beépített alap program</a:t>
            </a:r>
          </a:p>
          <a:p>
            <a:r>
              <a:rPr lang="hu-HU" dirty="0" smtClean="0"/>
              <a:t>MDA monitor (csak szöveg megjelenítése)</a:t>
            </a:r>
          </a:p>
          <a:p>
            <a:r>
              <a:rPr lang="hu-HU" dirty="0" smtClean="0"/>
              <a:t>A Microsoft (Bill </a:t>
            </a:r>
            <a:r>
              <a:rPr lang="hu-HU" dirty="0" err="1"/>
              <a:t>G</a:t>
            </a:r>
            <a:r>
              <a:rPr lang="hu-HU" dirty="0" err="1" smtClean="0"/>
              <a:t>ates</a:t>
            </a:r>
            <a:r>
              <a:rPr lang="hu-HU" dirty="0" smtClean="0"/>
              <a:t>) operációs rendszere (MS-DOS)</a:t>
            </a:r>
          </a:p>
          <a:p>
            <a:r>
              <a:rPr lang="hu-HU" dirty="0" smtClean="0"/>
              <a:t>Olcsóbb, mint az Apple gépe </a:t>
            </a:r>
            <a:r>
              <a:rPr lang="hu-HU" dirty="0"/>
              <a:t>(</a:t>
            </a:r>
            <a:r>
              <a:rPr lang="hu-HU" dirty="0" smtClean="0"/>
              <a:t>1600 dollár)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5713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9633" y="419099"/>
            <a:ext cx="7704667" cy="1422401"/>
          </a:xfrm>
        </p:spPr>
        <p:txBody>
          <a:bodyPr/>
          <a:lstStyle/>
          <a:p>
            <a:pPr algn="ctr"/>
            <a:r>
              <a:rPr lang="hu-HU" dirty="0" smtClean="0"/>
              <a:t>Előzmények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82133" y="2146300"/>
            <a:ext cx="7704667" cy="3853516"/>
          </a:xfrm>
        </p:spPr>
        <p:txBody>
          <a:bodyPr>
            <a:normAutofit lnSpcReduction="10000"/>
          </a:bodyPr>
          <a:lstStyle/>
          <a:p>
            <a:r>
              <a:rPr lang="hu-HU" dirty="0" smtClean="0"/>
              <a:t>A XX. század előtt mechanikus számológépeket fejlesztettek ki.</a:t>
            </a:r>
          </a:p>
          <a:p>
            <a:r>
              <a:rPr lang="hu-HU" dirty="0" smtClean="0"/>
              <a:t>Az elektromossághoz kapcsolódó kutatások hatására jelennek meg az elektromechanikus elven működő gépek</a:t>
            </a:r>
          </a:p>
          <a:p>
            <a:r>
              <a:rPr lang="hu-HU" dirty="0" smtClean="0"/>
              <a:t>A számítógépek fejlődése a II. világháború alatt gyorsult fel.</a:t>
            </a:r>
          </a:p>
          <a:p>
            <a:r>
              <a:rPr lang="hu-HU" dirty="0" smtClean="0"/>
              <a:t>Az elfogott, kódolt üzenetek megoldására használják őket</a:t>
            </a:r>
            <a:r>
              <a:rPr lang="hu-HU" dirty="0" smtClean="0">
                <a:sym typeface="Wingdings" panose="05000000000000000000" pitchFamily="2" charset="2"/>
              </a:rPr>
              <a:t> vagy  kódolásra!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8011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82133" y="165099"/>
            <a:ext cx="7704667" cy="1397001"/>
          </a:xfrm>
        </p:spPr>
        <p:txBody>
          <a:bodyPr/>
          <a:lstStyle/>
          <a:p>
            <a:pPr algn="ctr"/>
            <a:r>
              <a:rPr lang="hu-HU" dirty="0" smtClean="0"/>
              <a:t>Az első IBM-PC (1981)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170" name="Picture 2" descr="IBM PC 19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270000"/>
            <a:ext cx="6350000" cy="490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02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9633" y="-241301"/>
            <a:ext cx="7704667" cy="1409701"/>
          </a:xfrm>
        </p:spPr>
        <p:txBody>
          <a:bodyPr/>
          <a:lstStyle/>
          <a:p>
            <a:r>
              <a:rPr lang="hu-HU" dirty="0" smtClean="0"/>
              <a:t>Az 5. generáció 1991-től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91658" y="1063625"/>
            <a:ext cx="7704667" cy="5098116"/>
          </a:xfrm>
        </p:spPr>
        <p:txBody>
          <a:bodyPr>
            <a:normAutofit/>
          </a:bodyPr>
          <a:lstStyle/>
          <a:p>
            <a:r>
              <a:rPr lang="hu-HU" dirty="0" smtClean="0"/>
              <a:t>Terrabyte-</a:t>
            </a:r>
            <a:r>
              <a:rPr lang="hu-HU" dirty="0" err="1" smtClean="0"/>
              <a:t>os</a:t>
            </a:r>
            <a:r>
              <a:rPr lang="hu-HU" dirty="0" smtClean="0"/>
              <a:t> háttértárak</a:t>
            </a:r>
          </a:p>
          <a:p>
            <a:r>
              <a:rPr lang="hu-HU" dirty="0" smtClean="0"/>
              <a:t>Gigabyte-</a:t>
            </a:r>
            <a:r>
              <a:rPr lang="hu-HU" dirty="0" err="1" smtClean="0"/>
              <a:t>os</a:t>
            </a:r>
            <a:r>
              <a:rPr lang="hu-HU" dirty="0" smtClean="0"/>
              <a:t> memória</a:t>
            </a:r>
          </a:p>
          <a:p>
            <a:r>
              <a:rPr lang="hu-HU" dirty="0" smtClean="0"/>
              <a:t>Optikai jeltovábbítás (fény )</a:t>
            </a:r>
          </a:p>
          <a:p>
            <a:r>
              <a:rPr lang="hu-HU" dirty="0" smtClean="0"/>
              <a:t>Több processzoros gépek</a:t>
            </a:r>
          </a:p>
          <a:p>
            <a:r>
              <a:rPr lang="hu-HU" dirty="0" smtClean="0"/>
              <a:t>Neumann-elvű gépek helyett párhuzamos működésű gépek</a:t>
            </a:r>
          </a:p>
          <a:p>
            <a:r>
              <a:rPr lang="hu-HU" dirty="0" smtClean="0"/>
              <a:t>Beszéd alapú interaktivitás (beszéd felismerés)</a:t>
            </a:r>
          </a:p>
          <a:p>
            <a:r>
              <a:rPr lang="hu-HU" dirty="0" smtClean="0"/>
              <a:t>Komplex problémák megoldására alkalmas gépek (mesterséges intelligencia)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92082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01905" y="2781067"/>
            <a:ext cx="7886700" cy="1325563"/>
          </a:xfrm>
        </p:spPr>
        <p:txBody>
          <a:bodyPr/>
          <a:lstStyle/>
          <a:p>
            <a:r>
              <a:rPr lang="hu-HU" dirty="0"/>
              <a:t>Néhány kiemelkedő személy az informatika történetében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179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Blaise Pascal(1623-1662)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Francia </a:t>
            </a:r>
            <a:r>
              <a:rPr lang="hu-HU" dirty="0" err="1" smtClean="0"/>
              <a:t>maematikus</a:t>
            </a:r>
            <a:r>
              <a:rPr lang="hu-HU" dirty="0" smtClean="0"/>
              <a:t>, fizikus</a:t>
            </a:r>
          </a:p>
          <a:p>
            <a:r>
              <a:rPr lang="hu-HU" dirty="0" smtClean="0"/>
              <a:t>Róla nevezték el nyomás mértékegységét és egy programozási nyelvet.</a:t>
            </a:r>
          </a:p>
          <a:p>
            <a:r>
              <a:rPr lang="hu-HU" dirty="0" smtClean="0"/>
              <a:t>Mechanikus számológépet készített</a:t>
            </a:r>
          </a:p>
          <a:p>
            <a:r>
              <a:rPr lang="hu-HU" dirty="0" smtClean="0"/>
              <a:t>Az összeadást és a kivonást tudták gépei végrehajtani fogaskerekek segítésével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06388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Charles </a:t>
            </a:r>
            <a:r>
              <a:rPr lang="hu-HU" dirty="0" err="1" smtClean="0"/>
              <a:t>Babagge</a:t>
            </a:r>
            <a:r>
              <a:rPr lang="hu-HU" dirty="0" smtClean="0"/>
              <a:t> (1791-1871)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Angol matematikus</a:t>
            </a:r>
          </a:p>
          <a:p>
            <a:r>
              <a:rPr lang="hu-HU" dirty="0" smtClean="0"/>
              <a:t>Mechanikus számológépeket tervez</a:t>
            </a:r>
          </a:p>
          <a:p>
            <a:r>
              <a:rPr lang="hu-HU" dirty="0" smtClean="0"/>
              <a:t>A programozható számítógép ötletét ő veti fel</a:t>
            </a:r>
          </a:p>
          <a:p>
            <a:r>
              <a:rPr lang="hu-HU" dirty="0" smtClean="0"/>
              <a:t> </a:t>
            </a:r>
            <a:r>
              <a:rPr lang="hu-HU" dirty="0"/>
              <a:t>K</a:t>
            </a:r>
            <a:r>
              <a:rPr lang="hu-HU" dirty="0" smtClean="0"/>
              <a:t>ülönböző mechanikus számológépeket tervez</a:t>
            </a:r>
          </a:p>
          <a:p>
            <a:r>
              <a:rPr lang="hu-HU" dirty="0" smtClean="0"/>
              <a:t>Egyik gépét sem fejezi be</a:t>
            </a:r>
            <a:r>
              <a:rPr lang="hu-HU" dirty="0" smtClean="0">
                <a:sym typeface="Wingdings" panose="05000000000000000000" pitchFamily="2" charset="2"/>
              </a:rPr>
              <a:t> később megépítik a differenciálgépét (hatvény sorokkal számolt)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058" y="4562374"/>
            <a:ext cx="1673941" cy="198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54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 smtClean="0"/>
              <a:t>Babagge</a:t>
            </a:r>
            <a:r>
              <a:rPr lang="hu-HU" dirty="0" smtClean="0"/>
              <a:t> </a:t>
            </a:r>
            <a:r>
              <a:rPr lang="hu-HU" dirty="0" err="1" smtClean="0"/>
              <a:t>differenciálgépe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74" y="1931503"/>
            <a:ext cx="5910136" cy="4351338"/>
          </a:xfrm>
        </p:spPr>
      </p:pic>
    </p:spTree>
    <p:extLst>
      <p:ext uri="{BB962C8B-B14F-4D97-AF65-F5344CB8AC3E}">
        <p14:creationId xmlns:p14="http://schemas.microsoft.com/office/powerpoint/2010/main" val="4062472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Babagge</a:t>
            </a:r>
            <a:r>
              <a:rPr lang="hu-HU" dirty="0" smtClean="0"/>
              <a:t> gépe ma múzeumban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68" y="1599841"/>
            <a:ext cx="7010879" cy="5258159"/>
          </a:xfrm>
        </p:spPr>
      </p:pic>
    </p:spTree>
    <p:extLst>
      <p:ext uri="{BB962C8B-B14F-4D97-AF65-F5344CB8AC3E}">
        <p14:creationId xmlns:p14="http://schemas.microsoft.com/office/powerpoint/2010/main" val="3969489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Herman </a:t>
            </a:r>
            <a:r>
              <a:rPr lang="hu-HU" dirty="0" err="1" smtClean="0"/>
              <a:t>Hollerith</a:t>
            </a:r>
            <a:r>
              <a:rPr lang="hu-HU" dirty="0" smtClean="0"/>
              <a:t> (1860-1929)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Amerikai statisztikus</a:t>
            </a:r>
          </a:p>
          <a:p>
            <a:r>
              <a:rPr lang="hu-HU" dirty="0" smtClean="0"/>
              <a:t>Olyan számológépet tervez, amely lyukkáryán tárolja az adatokat</a:t>
            </a:r>
          </a:p>
          <a:p>
            <a:r>
              <a:rPr lang="hu-HU" dirty="0" smtClean="0"/>
              <a:t>A népszámlások adatt összesítik vele</a:t>
            </a:r>
          </a:p>
          <a:p>
            <a:r>
              <a:rPr lang="hu-HU" dirty="0" smtClean="0"/>
              <a:t>Ő alapítja meg az IBM cég elődjét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178" y="3937936"/>
            <a:ext cx="2027822" cy="2920064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99" y="4801884"/>
            <a:ext cx="4071486" cy="182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5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Neumann János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Neumann János (1903-1957) magyar származású matematikus.</a:t>
            </a:r>
          </a:p>
          <a:p>
            <a:r>
              <a:rPr lang="hu-HU" dirty="0" smtClean="0"/>
              <a:t>Az USA-ban élt és dolgozott.</a:t>
            </a:r>
          </a:p>
          <a:p>
            <a:r>
              <a:rPr lang="hu-HU" dirty="0" smtClean="0"/>
              <a:t>Ő fogalmazta meg a számítógépek működésének alapelveit 1945-ban.</a:t>
            </a:r>
          </a:p>
          <a:p>
            <a:r>
              <a:rPr lang="hu-HU" dirty="0" smtClean="0"/>
              <a:t>Az EDVAC nevű számítógép építéséről írt tanulmányt, ebben szerepelnek ezek az alapelvek</a:t>
            </a:r>
          </a:p>
          <a:p>
            <a:r>
              <a:rPr lang="hu-HU" dirty="0" smtClean="0"/>
              <a:t>A mai számítógépek is ezeknek az alapelveknek megfelelően működnek.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92440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800422"/>
            <a:ext cx="8229600" cy="794352"/>
          </a:xfrm>
        </p:spPr>
        <p:txBody>
          <a:bodyPr>
            <a:noAutofit/>
          </a:bodyPr>
          <a:lstStyle/>
          <a:p>
            <a:pPr algn="ctr"/>
            <a:r>
              <a:rPr lang="hu-HU" sz="3200" dirty="0" smtClean="0"/>
              <a:t>Neumann János és Robert Oppenheimer az EDVAC mellett</a:t>
            </a:r>
            <a:endParaRPr lang="hu-HU" sz="32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026" name="Picture 2" descr="https://upload.wikimedia.org/wikipedia/commons/thumb/0/0f/Edvac-vonNeumann.jpg/1024px-Edvac-vonNeuman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8"/>
            <a:ext cx="6328516" cy="498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54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Mechanikus számológép-</a:t>
            </a:r>
            <a:r>
              <a:rPr lang="hu-HU" dirty="0" err="1"/>
              <a:t>A</a:t>
            </a:r>
            <a:r>
              <a:rPr lang="hu-HU" dirty="0" err="1" smtClean="0"/>
              <a:t>bacus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53294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Bill </a:t>
            </a:r>
            <a:r>
              <a:rPr lang="hu-HU" dirty="0" err="1" smtClean="0"/>
              <a:t>Gates</a:t>
            </a:r>
            <a:r>
              <a:rPr lang="hu-HU" dirty="0" smtClean="0"/>
              <a:t> (1955-)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540042"/>
            <a:ext cx="7886700" cy="4636921"/>
          </a:xfrm>
        </p:spPr>
        <p:txBody>
          <a:bodyPr>
            <a:normAutofit/>
          </a:bodyPr>
          <a:lstStyle/>
          <a:p>
            <a:r>
              <a:rPr lang="hu-HU" dirty="0" smtClean="0"/>
              <a:t>Amerikai programozó, üzletember</a:t>
            </a:r>
          </a:p>
          <a:p>
            <a:r>
              <a:rPr lang="hu-HU" dirty="0" smtClean="0"/>
              <a:t>A Microsoft cég alapítója</a:t>
            </a:r>
          </a:p>
          <a:p>
            <a:r>
              <a:rPr lang="hu-HU" dirty="0" smtClean="0"/>
              <a:t>Az ő cége készíti az első IBM személyi számítógép operációs rendszerét (DOS)</a:t>
            </a:r>
          </a:p>
          <a:p>
            <a:r>
              <a:rPr lang="hu-HU" dirty="0" smtClean="0"/>
              <a:t>Később felismeri a grafikus felület előnyeit és elkészítik a </a:t>
            </a:r>
            <a:r>
              <a:rPr lang="hu-HU" dirty="0" err="1" smtClean="0"/>
              <a:t>windows</a:t>
            </a:r>
            <a:r>
              <a:rPr lang="hu-HU" dirty="0" smtClean="0"/>
              <a:t> operációs rendszert</a:t>
            </a:r>
          </a:p>
          <a:p>
            <a:r>
              <a:rPr lang="hu-HU" dirty="0" smtClean="0"/>
              <a:t>Napjainkban számos szoftver fejlesztése kötődik hatalmassá növekedett Microsofthoz</a:t>
            </a:r>
          </a:p>
          <a:p>
            <a:r>
              <a:rPr lang="hu-HU" dirty="0" smtClean="0"/>
              <a:t>A világ leggazdagabb emberévé vált (98 milliárd </a:t>
            </a:r>
            <a:r>
              <a:rPr lang="hu-HU" dirty="0" err="1" smtClean="0"/>
              <a:t>usd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71274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45633" y="228599"/>
            <a:ext cx="7704667" cy="1168401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>A Microsoft alapítói- </a:t>
            </a:r>
            <a:br>
              <a:rPr lang="hu-HU" dirty="0" smtClean="0"/>
            </a:br>
            <a:r>
              <a:rPr lang="hu-HU" dirty="0" smtClean="0"/>
              <a:t>Bill </a:t>
            </a:r>
            <a:r>
              <a:rPr lang="hu-HU" dirty="0" err="1"/>
              <a:t>G</a:t>
            </a:r>
            <a:r>
              <a:rPr lang="hu-HU" dirty="0" err="1" smtClean="0"/>
              <a:t>ates</a:t>
            </a:r>
            <a:r>
              <a:rPr lang="hu-HU" dirty="0" smtClean="0"/>
              <a:t> és Paul Allen 1981ben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8194" name="Picture 2" descr="Bill Gates és Paul Allen - 19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703" y="1730075"/>
            <a:ext cx="6472842" cy="493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158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Steve </a:t>
            </a:r>
            <a:r>
              <a:rPr lang="hu-HU" dirty="0" err="1" smtClean="0"/>
              <a:t>Jobs</a:t>
            </a:r>
            <a:r>
              <a:rPr lang="hu-HU" dirty="0" smtClean="0"/>
              <a:t> (1955-2011)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amerikai üzletember</a:t>
            </a:r>
          </a:p>
          <a:p>
            <a:r>
              <a:rPr lang="hu-HU" dirty="0" smtClean="0"/>
              <a:t>Az Apple cég alapítója, vezetője haláláig</a:t>
            </a:r>
          </a:p>
          <a:p>
            <a:r>
              <a:rPr lang="hu-HU" dirty="0" smtClean="0"/>
              <a:t>A cég hozza létre </a:t>
            </a:r>
            <a:r>
              <a:rPr lang="hu-HU" dirty="0" err="1" smtClean="0"/>
              <a:t>macintosh</a:t>
            </a:r>
            <a:r>
              <a:rPr lang="hu-HU" dirty="0" smtClean="0"/>
              <a:t> számítógépeket</a:t>
            </a:r>
          </a:p>
          <a:p>
            <a:r>
              <a:rPr lang="hu-HU" dirty="0" smtClean="0"/>
              <a:t>Az  első okostelefont is az </a:t>
            </a:r>
            <a:r>
              <a:rPr lang="hu-HU" dirty="0"/>
              <a:t>A</a:t>
            </a:r>
            <a:r>
              <a:rPr lang="hu-HU" dirty="0" smtClean="0"/>
              <a:t>pple fejleszti ki (</a:t>
            </a:r>
            <a:r>
              <a:rPr lang="hu-HU" dirty="0" err="1" smtClean="0"/>
              <a:t>Iphone</a:t>
            </a:r>
            <a:r>
              <a:rPr lang="hu-HU" dirty="0" smtClean="0"/>
              <a:t>)</a:t>
            </a:r>
          </a:p>
          <a:p>
            <a:r>
              <a:rPr lang="hu-HU" dirty="0" smtClean="0"/>
              <a:t>A cég terméke az </a:t>
            </a:r>
            <a:r>
              <a:rPr lang="hu-HU" dirty="0" err="1" smtClean="0"/>
              <a:t>IPOd</a:t>
            </a:r>
            <a:r>
              <a:rPr lang="hu-HU" dirty="0" smtClean="0"/>
              <a:t> </a:t>
            </a:r>
            <a:r>
              <a:rPr lang="hu-HU" dirty="0" err="1" smtClean="0"/>
              <a:t>médialejárszó</a:t>
            </a:r>
            <a:r>
              <a:rPr lang="hu-HU" dirty="0" smtClean="0"/>
              <a:t> és az Ipad táblagép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49" y="77001"/>
            <a:ext cx="2406592" cy="2357239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20" y="4423760"/>
            <a:ext cx="1825680" cy="243424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21" y="5060215"/>
            <a:ext cx="2390672" cy="179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89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62" y="480444"/>
            <a:ext cx="8428666" cy="61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36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16" y="463010"/>
            <a:ext cx="7982254" cy="587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1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 smtClean="0"/>
              <a:t>Sergey</a:t>
            </a:r>
            <a:r>
              <a:rPr lang="hu-HU" dirty="0" smtClean="0"/>
              <a:t> </a:t>
            </a:r>
            <a:r>
              <a:rPr lang="hu-HU" dirty="0" err="1" smtClean="0"/>
              <a:t>Brinn</a:t>
            </a:r>
            <a:r>
              <a:rPr lang="hu-HU" dirty="0" smtClean="0"/>
              <a:t> (1973) és </a:t>
            </a:r>
            <a:r>
              <a:rPr lang="hu-HU" dirty="0" err="1" smtClean="0"/>
              <a:t>Larry</a:t>
            </a:r>
            <a:r>
              <a:rPr lang="hu-HU" dirty="0" smtClean="0"/>
              <a:t> </a:t>
            </a:r>
            <a:r>
              <a:rPr lang="hu-HU" dirty="0" err="1"/>
              <a:t>P</a:t>
            </a:r>
            <a:r>
              <a:rPr lang="hu-HU" dirty="0" err="1" smtClean="0"/>
              <a:t>age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Amerikai matematikusok , informatikusok</a:t>
            </a:r>
          </a:p>
          <a:p>
            <a:r>
              <a:rPr lang="hu-HU" dirty="0" smtClean="0"/>
              <a:t> kifejlesztik a Google webes keresőt (1998)</a:t>
            </a:r>
          </a:p>
          <a:p>
            <a:r>
              <a:rPr lang="hu-HU" dirty="0" smtClean="0"/>
              <a:t>Keresőjük a leghatékonyabbnak bizonyul </a:t>
            </a:r>
            <a:r>
              <a:rPr lang="hu-HU" dirty="0" smtClean="0">
                <a:sym typeface="Wingdings" panose="05000000000000000000" pitchFamily="2" charset="2"/>
              </a:rPr>
              <a:t></a:t>
            </a:r>
            <a:r>
              <a:rPr lang="hu-HU" dirty="0" smtClean="0"/>
              <a:t> találatok sorrendje a legjobb!</a:t>
            </a:r>
            <a:endParaRPr lang="hu-HU" dirty="0"/>
          </a:p>
          <a:p>
            <a:pPr lvl="1"/>
            <a:r>
              <a:rPr lang="hu-HU" dirty="0" smtClean="0"/>
              <a:t>(</a:t>
            </a:r>
            <a:r>
              <a:rPr lang="hu-HU" dirty="0" err="1" smtClean="0"/>
              <a:t>Pagerank</a:t>
            </a:r>
            <a:r>
              <a:rPr lang="hu-HU" dirty="0" smtClean="0"/>
              <a:t> </a:t>
            </a:r>
            <a:r>
              <a:rPr lang="hu-HU" dirty="0" err="1" smtClean="0"/>
              <a:t>tehcnológia</a:t>
            </a:r>
            <a:r>
              <a:rPr lang="hu-HU" dirty="0" smtClean="0"/>
              <a:t>-vizsgálják, hogy hány link mutat az oldalra)</a:t>
            </a:r>
          </a:p>
          <a:p>
            <a:r>
              <a:rPr lang="hu-HU" dirty="0" smtClean="0"/>
              <a:t>A Google óriási céggé válik</a:t>
            </a:r>
          </a:p>
          <a:p>
            <a:r>
              <a:rPr lang="hu-HU" dirty="0" smtClean="0"/>
              <a:t>Felvásárolják a </a:t>
            </a:r>
            <a:r>
              <a:rPr lang="hu-HU" dirty="0" err="1" smtClean="0"/>
              <a:t>Youtube</a:t>
            </a:r>
            <a:r>
              <a:rPr lang="hu-HU" dirty="0" smtClean="0"/>
              <a:t> videómegosztót(2006)</a:t>
            </a:r>
          </a:p>
          <a:p>
            <a:r>
              <a:rPr lang="hu-HU" dirty="0" smtClean="0"/>
              <a:t>Saját böngészőt is fejlesztenek (</a:t>
            </a:r>
            <a:r>
              <a:rPr lang="hu-HU" dirty="0" err="1" smtClean="0"/>
              <a:t>Chrome</a:t>
            </a:r>
            <a:r>
              <a:rPr lang="hu-HU" dirty="0" smtClean="0"/>
              <a:t>)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52622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A Google alapítói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62" y="1816000"/>
            <a:ext cx="7196088" cy="4797392"/>
          </a:xfrm>
          <a:prstGeom prst="rect">
            <a:avLst/>
          </a:prstGeom>
        </p:spPr>
      </p:pic>
      <p:sp>
        <p:nvSpPr>
          <p:cNvPr id="6" name="Tartalom helye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93657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Mark </a:t>
            </a:r>
            <a:r>
              <a:rPr lang="hu-HU" dirty="0" err="1" smtClean="0"/>
              <a:t>Zuckerberg</a:t>
            </a:r>
            <a:r>
              <a:rPr lang="hu-HU" dirty="0" smtClean="0"/>
              <a:t> (1984)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Amerikai programozó, üzletember</a:t>
            </a:r>
          </a:p>
          <a:p>
            <a:r>
              <a:rPr lang="hu-HU" dirty="0" smtClean="0"/>
              <a:t>2004-ben fejleszti ki a Facebook közösség háló alkalmazást</a:t>
            </a:r>
          </a:p>
          <a:p>
            <a:r>
              <a:rPr lang="hu-HU" dirty="0" smtClean="0"/>
              <a:t>2007-től platformként is működik, applikációkat fejlesztenek hozzá</a:t>
            </a:r>
          </a:p>
          <a:p>
            <a:r>
              <a:rPr lang="hu-HU" dirty="0" smtClean="0"/>
              <a:t>2012-ben már 1 milliárd felhasználó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71" y="3907857"/>
            <a:ext cx="2152374" cy="270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81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 perifériák fejlődése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/>
          <a:lstStyle/>
          <a:p>
            <a:r>
              <a:rPr lang="hu-HU" dirty="0" smtClean="0"/>
              <a:t>A perifériák az adatok be- és kivitelét teszik lehetővé a </a:t>
            </a:r>
            <a:r>
              <a:rPr lang="hu-HU" dirty="0" err="1" smtClean="0"/>
              <a:t>számítgépbe</a:t>
            </a:r>
            <a:r>
              <a:rPr lang="hu-HU" dirty="0" smtClean="0"/>
              <a:t>.</a:t>
            </a:r>
          </a:p>
          <a:p>
            <a:r>
              <a:rPr lang="hu-HU" dirty="0" smtClean="0"/>
              <a:t>Fizikailag külön </a:t>
            </a:r>
            <a:r>
              <a:rPr lang="hu-HU" dirty="0" err="1" smtClean="0"/>
              <a:t>csatlakoztathatóak</a:t>
            </a:r>
            <a:r>
              <a:rPr lang="hu-HU" dirty="0" smtClean="0"/>
              <a:t> ,opcionális jellegűek (Nélkülük is működik a számítógép)</a:t>
            </a:r>
          </a:p>
          <a:p>
            <a:r>
              <a:rPr lang="hu-HU" dirty="0" smtClean="0"/>
              <a:t>A 3. generáció előtt kapcsolókkal állították be  beviteli adatokat.</a:t>
            </a:r>
          </a:p>
          <a:p>
            <a:r>
              <a:rPr lang="hu-HU" dirty="0" smtClean="0"/>
              <a:t>Az 1960-a években jelenik meg billentyűzet mint beviteli periféria, sokszor beépített formában.</a:t>
            </a:r>
          </a:p>
          <a:p>
            <a:r>
              <a:rPr lang="hu-HU" dirty="0" smtClean="0"/>
              <a:t>Ugyancsak a 3. generációtól kimeneti perifériaként megjelennek a képernyők és a nyomtatók.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97257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A perifériák fejlődése 2.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smtClean="0"/>
              <a:t>A 4. generáció megjelenésével a perifériák jelentősége is növekszik.</a:t>
            </a:r>
          </a:p>
          <a:p>
            <a:r>
              <a:rPr lang="hu-HU" dirty="0" smtClean="0"/>
              <a:t>Nagy előrelépés  a grafikus felület és hozzá az egér megjelenése.(1980-as évek)</a:t>
            </a:r>
          </a:p>
          <a:p>
            <a:r>
              <a:rPr lang="hu-HU" dirty="0" smtClean="0"/>
              <a:t>Minden periféria típus folyamatosan fejlődik</a:t>
            </a:r>
          </a:p>
          <a:p>
            <a:r>
              <a:rPr lang="hu-HU" dirty="0" smtClean="0"/>
              <a:t> Az internet elterjedésével megjelennek a webkamerák, mint perifériák</a:t>
            </a:r>
          </a:p>
          <a:p>
            <a:r>
              <a:rPr lang="hu-HU" dirty="0" smtClean="0"/>
              <a:t>Megjelennek az étintőképernyők (2000-es évek), melyek már egy eszközön belül biztosítják az adatok bevitelét és láthatóságát.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29255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Mechanikus számológép-1642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Blaise Pascal </a:t>
            </a:r>
            <a:r>
              <a:rPr lang="hu-HU" dirty="0" err="1" smtClean="0"/>
              <a:t>számológépe</a:t>
            </a:r>
            <a:r>
              <a:rPr lang="hu-HU" dirty="0" smtClean="0"/>
              <a:t> (</a:t>
            </a:r>
            <a:r>
              <a:rPr lang="hu-HU" dirty="0" err="1" smtClean="0"/>
              <a:t>Pascaline</a:t>
            </a:r>
            <a:r>
              <a:rPr lang="hu-HU" dirty="0" smtClean="0"/>
              <a:t>)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656" y="2628164"/>
            <a:ext cx="6557563" cy="354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6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A monitorok kialakulása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15277" y="1568918"/>
            <a:ext cx="7886700" cy="4742799"/>
          </a:xfrm>
        </p:spPr>
        <p:txBody>
          <a:bodyPr>
            <a:normAutofit fontScale="85000" lnSpcReduction="20000"/>
          </a:bodyPr>
          <a:lstStyle/>
          <a:p>
            <a:r>
              <a:rPr lang="hu-HU" dirty="0" smtClean="0"/>
              <a:t>Az 1. generáció </a:t>
            </a:r>
            <a:r>
              <a:rPr lang="hu-HU" dirty="0" err="1" smtClean="0"/>
              <a:t>gépeinél</a:t>
            </a:r>
            <a:r>
              <a:rPr lang="hu-HU" dirty="0" smtClean="0"/>
              <a:t> lyukkártyákon jelenítették </a:t>
            </a:r>
            <a:r>
              <a:rPr lang="hu-HU" dirty="0"/>
              <a:t>meg </a:t>
            </a:r>
            <a:endParaRPr lang="hu-HU" dirty="0" smtClean="0"/>
          </a:p>
          <a:p>
            <a:r>
              <a:rPr lang="hu-HU" dirty="0" smtClean="0"/>
              <a:t>Az 1950-es évektől használjak az elektronikus (</a:t>
            </a:r>
            <a:r>
              <a:rPr lang="hu-HU" dirty="0" err="1" smtClean="0"/>
              <a:t>crt</a:t>
            </a:r>
            <a:r>
              <a:rPr lang="hu-HU" dirty="0" smtClean="0"/>
              <a:t>) képernyőket</a:t>
            </a:r>
          </a:p>
          <a:p>
            <a:r>
              <a:rPr lang="hu-HU" dirty="0" smtClean="0"/>
              <a:t>Az 1980-as évekig semmiféle grafika megjelenítésére nem alkalmasak</a:t>
            </a:r>
          </a:p>
          <a:p>
            <a:r>
              <a:rPr lang="hu-HU" dirty="0" smtClean="0"/>
              <a:t>Megjelenik videókártya, amely képes a szöveget megjeleníteni a kijelzőn (papírra nyomtatás helyett).</a:t>
            </a:r>
          </a:p>
          <a:p>
            <a:r>
              <a:rPr lang="hu-HU" dirty="0" smtClean="0"/>
              <a:t>1974-után a </a:t>
            </a:r>
            <a:r>
              <a:rPr lang="hu-HU" dirty="0" err="1" smtClean="0"/>
              <a:t>a</a:t>
            </a:r>
            <a:r>
              <a:rPr lang="hu-HU" dirty="0" smtClean="0"/>
              <a:t> tv-készülékhez csatlakoztatható személyi számítógépeket terveznek.</a:t>
            </a:r>
          </a:p>
          <a:p>
            <a:r>
              <a:rPr lang="hu-HU" dirty="0"/>
              <a:t>1981-CGA szabvány-16 féle szín</a:t>
            </a:r>
          </a:p>
          <a:p>
            <a:r>
              <a:rPr lang="hu-HU" dirty="0"/>
              <a:t>1987 –VGA szabvány-256 féle szín,640x480 felbontás</a:t>
            </a:r>
          </a:p>
          <a:p>
            <a:r>
              <a:rPr lang="hu-HU" dirty="0"/>
              <a:t>Csatolófelület is fejlődik (VGA </a:t>
            </a:r>
            <a:r>
              <a:rPr lang="hu-HU" dirty="0" smtClean="0"/>
              <a:t>csatlakozó 1987</a:t>
            </a:r>
            <a:r>
              <a:rPr lang="hu-HU" dirty="0" smtClean="0">
                <a:sym typeface="Wingdings" panose="05000000000000000000" pitchFamily="2" charset="2"/>
              </a:rPr>
              <a:t> </a:t>
            </a:r>
            <a:r>
              <a:rPr lang="hu-HU" dirty="0">
                <a:sym typeface="Wingdings" panose="05000000000000000000" pitchFamily="2" charset="2"/>
              </a:rPr>
              <a:t>majd DVI csatlakozó (1999), </a:t>
            </a:r>
            <a:r>
              <a:rPr lang="hu-HU" dirty="0" smtClean="0">
                <a:sym typeface="Wingdings" panose="05000000000000000000" pitchFamily="2" charset="2"/>
              </a:rPr>
              <a:t>napjainkban már </a:t>
            </a:r>
            <a:r>
              <a:rPr lang="hu-HU" dirty="0">
                <a:sym typeface="Wingdings" panose="05000000000000000000" pitchFamily="2" charset="2"/>
              </a:rPr>
              <a:t>a </a:t>
            </a:r>
            <a:r>
              <a:rPr lang="hu-HU" dirty="0" smtClean="0">
                <a:sym typeface="Wingdings" panose="05000000000000000000" pitchFamily="2" charset="2"/>
              </a:rPr>
              <a:t>HDMI (2003) </a:t>
            </a:r>
            <a:r>
              <a:rPr lang="hu-HU" dirty="0">
                <a:sym typeface="Wingdings" panose="05000000000000000000" pitchFamily="2" charset="2"/>
              </a:rPr>
              <a:t>és Display </a:t>
            </a:r>
            <a:r>
              <a:rPr lang="hu-HU" dirty="0" smtClean="0">
                <a:sym typeface="Wingdings" panose="05000000000000000000" pitchFamily="2" charset="2"/>
              </a:rPr>
              <a:t>port (2008)</a:t>
            </a:r>
            <a:endParaRPr lang="hu-HU" dirty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5189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Elektronikus kifjelző-1950-es évek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543847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Apple számítógép </a:t>
            </a:r>
            <a:r>
              <a:rPr lang="hu-HU" dirty="0" err="1" smtClean="0"/>
              <a:t>tv-hez</a:t>
            </a:r>
            <a:r>
              <a:rPr lang="hu-HU" dirty="0" smtClean="0"/>
              <a:t> csatlakozatva-1974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25" y="2091531"/>
            <a:ext cx="5086350" cy="3819525"/>
          </a:xfrm>
        </p:spPr>
      </p:pic>
    </p:spTree>
    <p:extLst>
      <p:ext uri="{BB962C8B-B14F-4D97-AF65-F5344CB8AC3E}">
        <p14:creationId xmlns:p14="http://schemas.microsoft.com/office/powerpoint/2010/main" val="3027480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CGA szabványú </a:t>
            </a:r>
            <a:r>
              <a:rPr lang="hu-HU" dirty="0" err="1" smtClean="0"/>
              <a:t>montitor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 smtClean="0"/>
              <a:t>(1981-1986)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1" y="1690689"/>
            <a:ext cx="6583680" cy="5041103"/>
          </a:xfrm>
        </p:spPr>
      </p:pic>
    </p:spTree>
    <p:extLst>
      <p:ext uri="{BB962C8B-B14F-4D97-AF65-F5344CB8AC3E}">
        <p14:creationId xmlns:p14="http://schemas.microsoft.com/office/powerpoint/2010/main" val="2938397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8650" y="259249"/>
            <a:ext cx="7886700" cy="1325563"/>
          </a:xfrm>
        </p:spPr>
        <p:txBody>
          <a:bodyPr/>
          <a:lstStyle/>
          <a:p>
            <a:pPr algn="ctr"/>
            <a:r>
              <a:rPr lang="hu-HU" dirty="0" smtClean="0"/>
              <a:t>VGA felbontású monitor az 1980-as évek végéről</a:t>
            </a:r>
            <a:endParaRPr lang="hu-HU" dirty="0"/>
          </a:p>
        </p:txBody>
      </p:sp>
      <p:pic>
        <p:nvPicPr>
          <p:cNvPr id="7" name="Tartalom helye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696912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LCD monitor HD felbontással (1920-1080) napjainkból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115" y="1973671"/>
            <a:ext cx="5136581" cy="5136581"/>
          </a:xfrm>
        </p:spPr>
      </p:pic>
    </p:spTree>
    <p:extLst>
      <p:ext uri="{BB962C8B-B14F-4D97-AF65-F5344CB8AC3E}">
        <p14:creationId xmlns:p14="http://schemas.microsoft.com/office/powerpoint/2010/main" val="19442905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96027" y="269507"/>
            <a:ext cx="7886700" cy="978420"/>
          </a:xfrm>
        </p:spPr>
        <p:txBody>
          <a:bodyPr/>
          <a:lstStyle/>
          <a:p>
            <a:r>
              <a:rPr lang="hu-HU" dirty="0" smtClean="0"/>
              <a:t>Grafikus felbontás szabványai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78" y="1046647"/>
            <a:ext cx="71151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74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A monitorok fejlődése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106905"/>
            <a:ext cx="7886700" cy="50700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hu-HU" dirty="0" smtClean="0"/>
          </a:p>
          <a:p>
            <a:r>
              <a:rPr lang="hu-HU" dirty="0" smtClean="0"/>
              <a:t>A katódsugárcsöves monitorokat az LCD majd plazma alapú monitorok váltják fel.</a:t>
            </a:r>
          </a:p>
          <a:p>
            <a:r>
              <a:rPr lang="hu-HU" dirty="0" smtClean="0"/>
              <a:t>Kezdeteben csak karakterek megjelenítésére voltak alkalmasak, az 1980-as évektől már grafikus megjelenítésük monitorok vannak.</a:t>
            </a:r>
          </a:p>
          <a:p>
            <a:r>
              <a:rPr lang="hu-HU" dirty="0" smtClean="0"/>
              <a:t>Kezdetben fekete-fehér színeket használnak, később begyre többféle színt képesek megjeleníteni</a:t>
            </a:r>
          </a:p>
          <a:p>
            <a:r>
              <a:rPr lang="hu-HU" dirty="0" smtClean="0"/>
              <a:t>A monitorok felbontása egyre nagyobb lett, növekszik képátló. </a:t>
            </a:r>
          </a:p>
          <a:p>
            <a:r>
              <a:rPr lang="hu-HU" dirty="0" smtClean="0"/>
              <a:t>A 2000-es években már beviteli eszközként is használhatóak, mint érintőképernyő.</a:t>
            </a:r>
          </a:p>
          <a:p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75733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Az egér fejlődése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smtClean="0"/>
              <a:t>Kezdetben mechanikus mozgással, golyó segítségével érzékelték az elmozdulást.</a:t>
            </a:r>
          </a:p>
          <a:p>
            <a:r>
              <a:rPr lang="hu-HU" dirty="0" smtClean="0"/>
              <a:t>Később megjelentek az optikai egerek, ahol fény  segítségével érzékelik az elmozdulást.</a:t>
            </a:r>
          </a:p>
          <a:p>
            <a:r>
              <a:rPr lang="hu-HU" dirty="0" smtClean="0"/>
              <a:t>Egyre több gomb kerül az egerekre.</a:t>
            </a:r>
          </a:p>
          <a:p>
            <a:r>
              <a:rPr lang="hu-HU" dirty="0" smtClean="0"/>
              <a:t>A vezetékes kapcsolat mellet  megjelenik </a:t>
            </a:r>
            <a:r>
              <a:rPr lang="hu-HU" dirty="0" err="1" smtClean="0"/>
              <a:t>vezetk</a:t>
            </a:r>
            <a:r>
              <a:rPr lang="hu-HU" dirty="0" smtClean="0"/>
              <a:t> nélküli átvitel</a:t>
            </a:r>
          </a:p>
          <a:p>
            <a:r>
              <a:rPr lang="hu-HU" dirty="0" smtClean="0"/>
              <a:t>A 200-es években megjelenik az érintőpad, amely helyettesíti az egeret főleg hordozható eszközök esetében.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77824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Apple egerek 1986-ból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614" y="2415530"/>
            <a:ext cx="4652211" cy="3489159"/>
          </a:xfrm>
        </p:spPr>
      </p:pic>
    </p:spTree>
    <p:extLst>
      <p:ext uri="{BB962C8B-B14F-4D97-AF65-F5344CB8AC3E}">
        <p14:creationId xmlns:p14="http://schemas.microsoft.com/office/powerpoint/2010/main" val="200595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Babbage</a:t>
            </a:r>
            <a:r>
              <a:rPr lang="hu-HU" dirty="0" smtClean="0"/>
              <a:t> differenciál gépe-1822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176" y="1690689"/>
            <a:ext cx="5910136" cy="4351338"/>
          </a:xfrm>
        </p:spPr>
      </p:pic>
      <p:sp>
        <p:nvSpPr>
          <p:cNvPr id="5" name="Téglalap 4"/>
          <p:cNvSpPr/>
          <p:nvPr/>
        </p:nvSpPr>
        <p:spPr>
          <a:xfrm>
            <a:off x="2074244" y="611541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>
                <a:hlinkClick r:id="rId3"/>
              </a:rPr>
              <a:t>https://</a:t>
            </a:r>
            <a:r>
              <a:rPr lang="hu-HU" dirty="0" smtClean="0">
                <a:hlinkClick r:id="rId3"/>
              </a:rPr>
              <a:t>hu.wikipedia.org/wiki/Differenci%C3%A1lg%C3%A9p</a:t>
            </a:r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1816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Az alkalmazástípusok kialakulása és fejlődése.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96027" y="2614896"/>
            <a:ext cx="7886700" cy="3141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 smtClean="0"/>
              <a:t>Az alkalmazások típusai:</a:t>
            </a:r>
          </a:p>
          <a:p>
            <a:pPr lvl="1"/>
            <a:r>
              <a:rPr lang="hu-HU" dirty="0" smtClean="0"/>
              <a:t>Rendszeralkalmazások</a:t>
            </a:r>
          </a:p>
          <a:p>
            <a:pPr lvl="2"/>
            <a:r>
              <a:rPr lang="hu-HU" dirty="0" smtClean="0"/>
              <a:t>Operációs rendszer</a:t>
            </a:r>
          </a:p>
          <a:p>
            <a:pPr lvl="2"/>
            <a:r>
              <a:rPr lang="hu-HU" dirty="0" smtClean="0"/>
              <a:t>Fejlesztő eszközök</a:t>
            </a:r>
          </a:p>
          <a:p>
            <a:pPr lvl="1"/>
            <a:r>
              <a:rPr lang="hu-HU" dirty="0" smtClean="0"/>
              <a:t>Alkalmazói programok</a:t>
            </a:r>
          </a:p>
          <a:p>
            <a:pPr lvl="2"/>
            <a:r>
              <a:rPr lang="hu-HU" dirty="0" smtClean="0"/>
              <a:t>Irodai alkalmazások</a:t>
            </a:r>
          </a:p>
          <a:p>
            <a:pPr lvl="2"/>
            <a:r>
              <a:rPr lang="hu-HU" dirty="0" smtClean="0"/>
              <a:t>Multimédiás alkalmazások</a:t>
            </a:r>
          </a:p>
          <a:p>
            <a:pPr lvl="2"/>
            <a:r>
              <a:rPr lang="hu-HU" dirty="0" smtClean="0"/>
              <a:t>Stb.</a:t>
            </a:r>
          </a:p>
          <a:p>
            <a:pPr lvl="2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93135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Az alkalmazástípusok kialakulása </a:t>
            </a:r>
            <a:r>
              <a:rPr lang="hu-HU" dirty="0" smtClean="0"/>
              <a:t>–az első programok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2387" y="1838426"/>
            <a:ext cx="8062963" cy="4614312"/>
          </a:xfrm>
        </p:spPr>
        <p:txBody>
          <a:bodyPr>
            <a:normAutofit/>
          </a:bodyPr>
          <a:lstStyle/>
          <a:p>
            <a:pPr lvl="1"/>
            <a:r>
              <a:rPr lang="hu-HU" dirty="0" smtClean="0"/>
              <a:t>Kezdetben nagy számításigényű feladatokra használjak  aszámítógépeket</a:t>
            </a:r>
            <a:r>
              <a:rPr lang="hu-HU" dirty="0" smtClean="0">
                <a:sym typeface="Wingdings" panose="05000000000000000000" pitchFamily="2" charset="2"/>
              </a:rPr>
              <a:t></a:t>
            </a:r>
            <a:r>
              <a:rPr lang="hu-HU" dirty="0" smtClean="0"/>
              <a:t> egy adott feladatra tervezik</a:t>
            </a:r>
          </a:p>
          <a:p>
            <a:pPr lvl="1"/>
            <a:r>
              <a:rPr lang="hu-HU" dirty="0" smtClean="0"/>
              <a:t>Az 1. generációs gépnél gépi módban programoznak</a:t>
            </a:r>
          </a:p>
          <a:p>
            <a:pPr lvl="1"/>
            <a:r>
              <a:rPr lang="hu-HU" dirty="0" smtClean="0"/>
              <a:t>Kezdetben manuálisan indították a programokat, ha a programozó észrevette hogy az előző program leállt</a:t>
            </a:r>
          </a:p>
          <a:p>
            <a:pPr lvl="1"/>
            <a:r>
              <a:rPr lang="hu-HU" dirty="0" smtClean="0"/>
              <a:t>A következő generációknál már külön program figyeli az alkalmazások indítását </a:t>
            </a:r>
            <a:r>
              <a:rPr lang="hu-HU" dirty="0" smtClean="0">
                <a:sym typeface="Wingdings" panose="05000000000000000000" pitchFamily="2" charset="2"/>
              </a:rPr>
              <a:t> </a:t>
            </a:r>
            <a:r>
              <a:rPr lang="hu-HU" dirty="0" smtClean="0"/>
              <a:t>kialakulnak az operációs rendszerek</a:t>
            </a:r>
          </a:p>
          <a:p>
            <a:pPr lvl="1"/>
            <a:r>
              <a:rPr lang="hu-HU" dirty="0" smtClean="0"/>
              <a:t>A különböző feladatokra már egyfajta gépet használnak, melyre különböző programokat írnak</a:t>
            </a:r>
          </a:p>
          <a:p>
            <a:pPr lvl="1"/>
            <a:r>
              <a:rPr lang="hu-HU" dirty="0" smtClean="0"/>
              <a:t>Az alkalmazásokat az 1960-as évektől magasszintű programozási nyelven készítik ( Pacal, </a:t>
            </a:r>
            <a:r>
              <a:rPr lang="hu-HU" dirty="0" err="1" smtClean="0"/>
              <a:t>Cobol</a:t>
            </a:r>
            <a:r>
              <a:rPr lang="hu-HU" dirty="0" smtClean="0"/>
              <a:t>, Basic stb.)</a:t>
            </a:r>
          </a:p>
          <a:p>
            <a:pPr lvl="1"/>
            <a:endParaRPr lang="hu-HU" dirty="0" smtClean="0"/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22835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Az alkalmazástípusok kialakulása </a:t>
            </a:r>
            <a:r>
              <a:rPr lang="hu-HU" dirty="0" smtClean="0"/>
              <a:t>–az első operációs rendszer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1969-ben jelenik meg a Unix operációs rendszer, amely már képes több felhasználót kezelni és több alkalmazást kezelni</a:t>
            </a:r>
          </a:p>
          <a:p>
            <a:r>
              <a:rPr lang="hu-HU" dirty="0" smtClean="0"/>
              <a:t>Az alkalmazói programok a személyi számítógép elterjedése után sokasodnak meg</a:t>
            </a:r>
          </a:p>
          <a:p>
            <a:r>
              <a:rPr lang="hu-HU" dirty="0" smtClean="0"/>
              <a:t>Külön iparággá válik az alakalmások készítése (szoftverfejlesztés)</a:t>
            </a:r>
          </a:p>
          <a:p>
            <a:r>
              <a:rPr lang="hu-HU" dirty="0" smtClean="0"/>
              <a:t>Az alkalmazások fejlődése mindig összefügg a számítógép hardverelmeinek fejlődésével.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4387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Az alkalmazástípusok kialakulása és </a:t>
            </a:r>
            <a:r>
              <a:rPr lang="hu-HU" dirty="0" smtClean="0"/>
              <a:t>fejlődése –grafikus felület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 Az IBM személyi számítógép 819819 operációs rendszere a DOS</a:t>
            </a:r>
          </a:p>
          <a:p>
            <a:r>
              <a:rPr lang="hu-HU" dirty="0" smtClean="0"/>
              <a:t>Karakteres módban működik, így az ezen futó alkalmazások is karakteres felületűek.</a:t>
            </a:r>
          </a:p>
          <a:p>
            <a:r>
              <a:rPr lang="hu-HU" dirty="0" smtClean="0"/>
              <a:t>A grafikus felületet a Windows operációs rendszer hozza el a PC világában</a:t>
            </a:r>
          </a:p>
          <a:p>
            <a:pPr lvl="1"/>
            <a:r>
              <a:rPr lang="hu-HU" dirty="0" smtClean="0"/>
              <a:t>Párhuzamosan az Apple is saját grafikus operációs rendszert tervez a </a:t>
            </a:r>
            <a:r>
              <a:rPr lang="hu-HU" dirty="0" err="1" smtClean="0"/>
              <a:t>gépeire</a:t>
            </a:r>
            <a:endParaRPr lang="hu-HU" dirty="0" smtClean="0"/>
          </a:p>
          <a:p>
            <a:r>
              <a:rPr lang="hu-HU" dirty="0" smtClean="0"/>
              <a:t>Lehetővé válnak grafikus felületű alkalmazások fejlesztése futtatása.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300768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hu-HU" dirty="0"/>
              <a:t>Az alkalmazástípusok kialakulása és fejlődése </a:t>
            </a:r>
            <a:r>
              <a:rPr lang="hu-HU" dirty="0" smtClean="0"/>
              <a:t>–a programozás fejlődése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smtClean="0"/>
              <a:t>Kezdetben lyukkártyán készítik és táplálják be programot az 1. generációs gépeknél.</a:t>
            </a:r>
          </a:p>
          <a:p>
            <a:r>
              <a:rPr lang="hu-HU" dirty="0" smtClean="0"/>
              <a:t>A gépi kódú programozást(1. generáció) az assembly nyelv (2. generáció), majd a magasszintű programozási nyelvek váltják fel (</a:t>
            </a:r>
            <a:r>
              <a:rPr lang="hu-HU" dirty="0" err="1" smtClean="0"/>
              <a:t>Cobol</a:t>
            </a:r>
            <a:r>
              <a:rPr lang="hu-HU" dirty="0" smtClean="0"/>
              <a:t>, </a:t>
            </a:r>
            <a:r>
              <a:rPr lang="hu-HU" dirty="0" err="1"/>
              <a:t>P</a:t>
            </a:r>
            <a:r>
              <a:rPr lang="hu-HU" dirty="0" err="1" smtClean="0"/>
              <a:t>ascal,C</a:t>
            </a:r>
            <a:r>
              <a:rPr lang="hu-HU" dirty="0" smtClean="0"/>
              <a:t>, Basic)</a:t>
            </a:r>
          </a:p>
          <a:p>
            <a:r>
              <a:rPr lang="hu-HU" dirty="0" smtClean="0"/>
              <a:t>A magasszintű programozási nyelveket le kell fordítani a gép nyelvére( megjelennek a fordító programok</a:t>
            </a:r>
            <a:r>
              <a:rPr lang="hu-HU" dirty="0" smtClean="0">
                <a:sym typeface="Wingdings" panose="05000000000000000000" pitchFamily="2" charset="2"/>
              </a:rPr>
              <a:t></a:t>
            </a:r>
            <a:r>
              <a:rPr lang="hu-HU" dirty="0" smtClean="0"/>
              <a:t> forráskód és tárgykód)</a:t>
            </a:r>
          </a:p>
          <a:p>
            <a:r>
              <a:rPr lang="hu-HU" dirty="0" smtClean="0"/>
              <a:t>Később (4. generáció) már integrált fejlesztő eszközök jelennek meg az alkalmazás fejlesztésre( programozásra-pl.Visual Stúdió)</a:t>
            </a:r>
          </a:p>
          <a:p>
            <a:pPr lvl="1"/>
            <a:r>
              <a:rPr lang="hu-HU" dirty="0" smtClean="0"/>
              <a:t>Ezek már nemcsak a fordítást végzik, hanem programozói szerkesztői felületet, hibakeresést is végeznek)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003315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dirty="0"/>
              <a:t>Az alkalmazástípusok kialakulása és fejlődése </a:t>
            </a:r>
            <a:r>
              <a:rPr lang="hu-HU" dirty="0" smtClean="0"/>
              <a:t>–napjainkban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 Napjainkban már kiemelt jelentősége van a felhőalapú szolgáltatásoknak</a:t>
            </a:r>
          </a:p>
          <a:p>
            <a:r>
              <a:rPr lang="hu-HU" dirty="0" smtClean="0"/>
              <a:t>Az alkalmazások kegyre inkább az egyes gépek helyett a webes felületekre kerülnek</a:t>
            </a:r>
          </a:p>
          <a:p>
            <a:r>
              <a:rPr lang="hu-HU" dirty="0" smtClean="0"/>
              <a:t>Külön kategóriaként kialakult a mobil eszközökre az applikációk készítésé</a:t>
            </a:r>
          </a:p>
          <a:p>
            <a:r>
              <a:rPr lang="hu-HU" dirty="0" smtClean="0"/>
              <a:t>Az objektumorientált nyelvek használata a jellemző az alkalmazás fejlesztéseknél.</a:t>
            </a:r>
          </a:p>
          <a:p>
            <a:pPr lvl="1"/>
            <a:r>
              <a:rPr lang="hu-HU" dirty="0" smtClean="0"/>
              <a:t>Ezeknél a nyelveknél meglévő kódok újrahasznosítás, fejlesztése lehetséges. (Java, C# stb.)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5593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 descr="Melyik programozási nyelv (Java, C++, Javascript, Python, PHP, C#, C) mire való - ábr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1" y="867443"/>
            <a:ext cx="8322159" cy="5504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88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7233" y="279399"/>
            <a:ext cx="7704667" cy="1231901"/>
          </a:xfrm>
        </p:spPr>
        <p:txBody>
          <a:bodyPr/>
          <a:lstStyle/>
          <a:p>
            <a:r>
              <a:rPr lang="hu-HU" dirty="0" smtClean="0"/>
              <a:t>A 0. generáció jellemzői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82133" y="1751931"/>
            <a:ext cx="7704667" cy="3967817"/>
          </a:xfrm>
        </p:spPr>
        <p:txBody>
          <a:bodyPr>
            <a:normAutofit fontScale="92500" lnSpcReduction="20000"/>
          </a:bodyPr>
          <a:lstStyle/>
          <a:p>
            <a:r>
              <a:rPr lang="hu-HU" dirty="0" smtClean="0"/>
              <a:t>A II. világháború előtt kialakult, de már elektromos elven működő számítógépeket soroljuk a 0. generációba.</a:t>
            </a:r>
          </a:p>
          <a:p>
            <a:r>
              <a:rPr lang="hu-HU" b="1" dirty="0" smtClean="0">
                <a:solidFill>
                  <a:srgbClr val="FF0000"/>
                </a:solidFill>
              </a:rPr>
              <a:t>Elektromechanikus eleven működtek</a:t>
            </a:r>
          </a:p>
          <a:p>
            <a:r>
              <a:rPr lang="hu-HU" dirty="0" smtClean="0"/>
              <a:t>Ezek a gépek reléket alkalmaztak</a:t>
            </a:r>
          </a:p>
          <a:p>
            <a:r>
              <a:rPr lang="hu-HU" dirty="0" smtClean="0"/>
              <a:t>A relé az elektromos áram mágneses hatását kihasználva mechanikusan működő kapcsoló.</a:t>
            </a:r>
          </a:p>
          <a:p>
            <a:r>
              <a:rPr lang="hu-HU" dirty="0" smtClean="0"/>
              <a:t>Adattárolásra lyukkártyát, vagy lyukszalagot használtak</a:t>
            </a:r>
          </a:p>
          <a:p>
            <a:r>
              <a:rPr lang="hu-HU" dirty="0" smtClean="0"/>
              <a:t>Pl. Konrad </a:t>
            </a:r>
            <a:r>
              <a:rPr lang="hu-HU" dirty="0" err="1" smtClean="0"/>
              <a:t>Zuse</a:t>
            </a:r>
            <a:r>
              <a:rPr lang="hu-HU" dirty="0" smtClean="0"/>
              <a:t> által tervezett Z-1, Z-2 gépek tartoznak ide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4451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Elektromechanikus számítógép- </a:t>
            </a:r>
            <a:r>
              <a:rPr lang="hu-HU" dirty="0" err="1" smtClean="0"/>
              <a:t>Zuse</a:t>
            </a:r>
            <a:r>
              <a:rPr lang="hu-HU" dirty="0" smtClean="0"/>
              <a:t> Z3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88" y="1690689"/>
            <a:ext cx="6636556" cy="4975596"/>
          </a:xfrm>
        </p:spPr>
      </p:pic>
    </p:spTree>
    <p:extLst>
      <p:ext uri="{BB962C8B-B14F-4D97-AF65-F5344CB8AC3E}">
        <p14:creationId xmlns:p14="http://schemas.microsoft.com/office/powerpoint/2010/main" val="29247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86933" y="292099"/>
            <a:ext cx="7704667" cy="1143001"/>
          </a:xfrm>
        </p:spPr>
        <p:txBody>
          <a:bodyPr>
            <a:normAutofit fontScale="90000"/>
          </a:bodyPr>
          <a:lstStyle/>
          <a:p>
            <a:r>
              <a:rPr lang="hu-HU" dirty="0" smtClean="0"/>
              <a:t>Az 1. generációs gépek (1943-1958)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56733" y="1689100"/>
            <a:ext cx="7704667" cy="4521200"/>
          </a:xfrm>
        </p:spPr>
        <p:txBody>
          <a:bodyPr>
            <a:normAutofit fontScale="92500" lnSpcReduction="20000"/>
          </a:bodyPr>
          <a:lstStyle/>
          <a:p>
            <a:r>
              <a:rPr lang="hu-HU" dirty="0" smtClean="0"/>
              <a:t>A II. </a:t>
            </a:r>
            <a:r>
              <a:rPr lang="hu-HU" dirty="0" err="1" smtClean="0"/>
              <a:t>vh</a:t>
            </a:r>
            <a:r>
              <a:rPr lang="hu-HU" dirty="0" smtClean="0"/>
              <a:t>. alatt, katonai célokra jelentek meg az első elektronikus számítógépek.</a:t>
            </a:r>
          </a:p>
          <a:p>
            <a:r>
              <a:rPr lang="hu-HU" dirty="0" smtClean="0"/>
              <a:t>Már elektroncsöveket használnak</a:t>
            </a:r>
            <a:r>
              <a:rPr lang="hu-HU" dirty="0" smtClean="0">
                <a:sym typeface="Wingdings" panose="05000000000000000000" pitchFamily="2" charset="2"/>
              </a:rPr>
              <a:t> gyorsabb mint a relé, nincs mechanikus mozgás</a:t>
            </a:r>
          </a:p>
          <a:p>
            <a:r>
              <a:rPr lang="hu-HU" dirty="0" smtClean="0">
                <a:sym typeface="Wingdings" panose="05000000000000000000" pitchFamily="2" charset="2"/>
              </a:rPr>
              <a:t>Drágák, nagyok</a:t>
            </a:r>
          </a:p>
          <a:p>
            <a:r>
              <a:rPr lang="hu-HU" dirty="0" smtClean="0">
                <a:sym typeface="Wingdings" panose="05000000000000000000" pitchFamily="2" charset="2"/>
              </a:rPr>
              <a:t>Programozni csak gépi kódban lehet bonyolult, nehézkes</a:t>
            </a:r>
            <a:endParaRPr lang="hu-HU" dirty="0" smtClean="0"/>
          </a:p>
          <a:p>
            <a:r>
              <a:rPr lang="hu-HU" dirty="0" smtClean="0"/>
              <a:t>Az első ilyen gép az ENIAC (</a:t>
            </a:r>
            <a:r>
              <a:rPr lang="en-US" dirty="0"/>
              <a:t>Electronic Numerical Integrator And </a:t>
            </a:r>
            <a:r>
              <a:rPr lang="en-US" dirty="0" smtClean="0"/>
              <a:t>Computer</a:t>
            </a:r>
            <a:r>
              <a:rPr lang="hu-HU" dirty="0" smtClean="0"/>
              <a:t>)</a:t>
            </a:r>
          </a:p>
          <a:p>
            <a:r>
              <a:rPr lang="hu-HU" dirty="0" smtClean="0"/>
              <a:t> A perifériák egyedileg készülnek</a:t>
            </a:r>
          </a:p>
          <a:p>
            <a:r>
              <a:rPr lang="hu-HU" dirty="0" smtClean="0"/>
              <a:t>1951-ben már kereskedelmi forgalomban is kapható ilyen gép az USA-ban (UNIVAC)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6429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9932" y="431799"/>
            <a:ext cx="7704667" cy="1143001"/>
          </a:xfrm>
        </p:spPr>
        <p:txBody>
          <a:bodyPr/>
          <a:lstStyle/>
          <a:p>
            <a:r>
              <a:rPr lang="hu-HU" dirty="0" smtClean="0"/>
              <a:t>Az ENIAC számítógép (1946)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82133" y="1955800"/>
            <a:ext cx="8060267" cy="4221817"/>
          </a:xfrm>
        </p:spPr>
        <p:txBody>
          <a:bodyPr>
            <a:normAutofit/>
          </a:bodyPr>
          <a:lstStyle/>
          <a:p>
            <a:r>
              <a:rPr lang="hu-HU" dirty="0" smtClean="0"/>
              <a:t>17 ezer darab  elektroncsövet tartalmaz</a:t>
            </a:r>
          </a:p>
          <a:p>
            <a:r>
              <a:rPr lang="hu-HU" dirty="0" smtClean="0"/>
              <a:t>2,5 m magas,40 m hosszú, 30 tonna súlyú</a:t>
            </a:r>
          </a:p>
          <a:p>
            <a:r>
              <a:rPr lang="hu-HU" dirty="0" smtClean="0"/>
              <a:t>Katonai feladatokra készült</a:t>
            </a:r>
            <a:r>
              <a:rPr lang="hu-HU" dirty="0" smtClean="0">
                <a:sym typeface="Wingdings" panose="05000000000000000000" pitchFamily="2" charset="2"/>
              </a:rPr>
              <a:t> rakéta röppálya számolás</a:t>
            </a:r>
            <a:endParaRPr lang="hu-HU" dirty="0" smtClean="0"/>
          </a:p>
          <a:p>
            <a:r>
              <a:rPr lang="hu-HU" dirty="0" smtClean="0"/>
              <a:t>Bonyolult számításokra használják (másodfokú differenciál egyenletek megoldása)</a:t>
            </a:r>
          </a:p>
          <a:p>
            <a:r>
              <a:rPr lang="hu-HU" dirty="0" smtClean="0"/>
              <a:t>10-es számrendszerben működött</a:t>
            </a:r>
          </a:p>
          <a:p>
            <a:r>
              <a:rPr lang="hu-HU" dirty="0" smtClean="0"/>
              <a:t>20 darab regiszterben tárolják az adatokat (10 számjegyen)</a:t>
            </a:r>
          </a:p>
          <a:p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3041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474DCE6843E54FA852C8F69F664A8F" ma:contentTypeVersion="2" ma:contentTypeDescription="Create a new document." ma:contentTypeScope="" ma:versionID="5c2014bac91aa701d55af648bb05b4c6">
  <xsd:schema xmlns:xsd="http://www.w3.org/2001/XMLSchema" xmlns:xs="http://www.w3.org/2001/XMLSchema" xmlns:p="http://schemas.microsoft.com/office/2006/metadata/properties" xmlns:ns2="ea3aa843-dc61-4add-830b-a00223605696" targetNamespace="http://schemas.microsoft.com/office/2006/metadata/properties" ma:root="true" ma:fieldsID="da4c2126cd3dfeb666db4553f7da3996" ns2:_="">
    <xsd:import namespace="ea3aa843-dc61-4add-830b-a002236056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3aa843-dc61-4add-830b-a002236056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BB8BD10-607C-4E47-9EB5-7D7EADE95758}"/>
</file>

<file path=customXml/itemProps2.xml><?xml version="1.0" encoding="utf-8"?>
<ds:datastoreItem xmlns:ds="http://schemas.openxmlformats.org/officeDocument/2006/customXml" ds:itemID="{181886DA-343E-4E66-A897-ED4C75367658}"/>
</file>

<file path=customXml/itemProps3.xml><?xml version="1.0" encoding="utf-8"?>
<ds:datastoreItem xmlns:ds="http://schemas.openxmlformats.org/officeDocument/2006/customXml" ds:itemID="{3DC86D7F-4133-413C-8431-EE9942208869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</TotalTime>
  <Words>1731</Words>
  <Application>Microsoft Office PowerPoint</Application>
  <PresentationFormat>Diavetítés a képernyőre (4:3 oldalarány)</PresentationFormat>
  <Paragraphs>214</Paragraphs>
  <Slides>56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Wingdings</vt:lpstr>
      <vt:lpstr>Office-téma</vt:lpstr>
      <vt:lpstr>2.2 Az informatika fejlődéstörténetének  fontosabb  lépései. Az elektronikus  eszközök, a számítógép generációk: A számítógépgenerációk technikai újdonságai és jellemző paraméterei. Néhány kiemelkedő személy az informatika történetében. A perifériák fejlődése. Az alkalmazástípusok kialakulása és fejlődése. </vt:lpstr>
      <vt:lpstr>Előzmények</vt:lpstr>
      <vt:lpstr>Mechanikus számológép-Abacus</vt:lpstr>
      <vt:lpstr>Mechanikus számológép-1642</vt:lpstr>
      <vt:lpstr>Babbage differenciál gépe-1822</vt:lpstr>
      <vt:lpstr>A 0. generáció jellemzői</vt:lpstr>
      <vt:lpstr>Elektromechanikus számítógép- Zuse Z3</vt:lpstr>
      <vt:lpstr>Az 1. generációs gépek (1943-1958)</vt:lpstr>
      <vt:lpstr>Az ENIAC számítógép (1946)</vt:lpstr>
      <vt:lpstr>Az ENIAC működés közben (1946-55)</vt:lpstr>
      <vt:lpstr>A 2. generáció (1958-1965)</vt:lpstr>
      <vt:lpstr>A 2. generációs számítógép</vt:lpstr>
      <vt:lpstr>A 3. generáció (1965-1971)</vt:lpstr>
      <vt:lpstr>Integrált áramkör (IC)</vt:lpstr>
      <vt:lpstr>3. generációs számítógép</vt:lpstr>
      <vt:lpstr>4. Generáció (1972-1990)</vt:lpstr>
      <vt:lpstr>Az első mikroprocesszor  (Intel 4004)</vt:lpstr>
      <vt:lpstr>Az első otthonra tervezett gép az Apple—től (1976)</vt:lpstr>
      <vt:lpstr>Az IBM személyi számítógépe-1981</vt:lpstr>
      <vt:lpstr>Az első IBM-PC (1981)</vt:lpstr>
      <vt:lpstr>Az 5. generáció 1991-től</vt:lpstr>
      <vt:lpstr>Néhány kiemelkedő személy az informatika történetében</vt:lpstr>
      <vt:lpstr>Blaise Pascal(1623-1662)</vt:lpstr>
      <vt:lpstr>Charles Babagge (1791-1871)</vt:lpstr>
      <vt:lpstr>Babagge differenciálgépe</vt:lpstr>
      <vt:lpstr>Babagge gépe ma múzeumban</vt:lpstr>
      <vt:lpstr>Herman Hollerith (1860-1929)</vt:lpstr>
      <vt:lpstr>Neumann János</vt:lpstr>
      <vt:lpstr>Neumann János és Robert Oppenheimer az EDVAC mellett</vt:lpstr>
      <vt:lpstr>Bill Gates (1955-)</vt:lpstr>
      <vt:lpstr>A Microsoft alapítói-  Bill Gates és Paul Allen 1981ben</vt:lpstr>
      <vt:lpstr>Steve Jobs (1955-2011)</vt:lpstr>
      <vt:lpstr>PowerPoint-bemutató</vt:lpstr>
      <vt:lpstr>PowerPoint-bemutató</vt:lpstr>
      <vt:lpstr>Sergey Brinn (1973) és Larry Page</vt:lpstr>
      <vt:lpstr>A Google alapítói</vt:lpstr>
      <vt:lpstr>Mark Zuckerberg (1984)</vt:lpstr>
      <vt:lpstr>A perifériák fejlődése</vt:lpstr>
      <vt:lpstr>A perifériák fejlődése 2.</vt:lpstr>
      <vt:lpstr>A monitorok kialakulása</vt:lpstr>
      <vt:lpstr>Elektronikus kifjelző-1950-es évek</vt:lpstr>
      <vt:lpstr>Apple számítógép tv-hez csatlakozatva-1974</vt:lpstr>
      <vt:lpstr>CGA szabványú montitor (1981-1986)</vt:lpstr>
      <vt:lpstr>VGA felbontású monitor az 1980-as évek végéről</vt:lpstr>
      <vt:lpstr>LCD monitor HD felbontással (1920-1080) napjainkból</vt:lpstr>
      <vt:lpstr>Grafikus felbontás szabványai</vt:lpstr>
      <vt:lpstr>A monitorok fejlődése</vt:lpstr>
      <vt:lpstr>Az egér fejlődése</vt:lpstr>
      <vt:lpstr>Apple egerek 1986-ból</vt:lpstr>
      <vt:lpstr>Az alkalmazástípusok kialakulása és fejlődése.</vt:lpstr>
      <vt:lpstr>Az alkalmazástípusok kialakulása –az első programok</vt:lpstr>
      <vt:lpstr>Az alkalmazástípusok kialakulása –az első operációs rendszer</vt:lpstr>
      <vt:lpstr>Az alkalmazástípusok kialakulása és fejlődése –grafikus felület</vt:lpstr>
      <vt:lpstr>Az alkalmazástípusok kialakulása és fejlődése –a programozás fejlődése</vt:lpstr>
      <vt:lpstr>Az alkalmazástípusok kialakulása és fejlődése –napjainkban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2.2 Az informatika fejlődéstörténetének  fontosabb  lépései. Az elektronikus  eszközök, a számítógép generációk: A számítógépgenerációk technikai újdonságai és jellemző paraméterei. Néhány kiemelkedő személy az informatika történetében. A perifériák fejlődése. Az alkalmazástípusok kialakulása és fejlődése. </dc:title>
  <dc:creator>André Mihály</dc:creator>
  <cp:lastModifiedBy>André Mihály</cp:lastModifiedBy>
  <cp:revision>46</cp:revision>
  <dcterms:created xsi:type="dcterms:W3CDTF">2020-01-10T15:02:43Z</dcterms:created>
  <dcterms:modified xsi:type="dcterms:W3CDTF">2020-11-13T09:34:44Z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0x010100B3474DCE6843E54FA852C8F69F664A8F</vt:lpwstr>
  </property>
</Properties>
</file>